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19" r:id="rId3"/>
    <p:sldId id="440" r:id="rId4"/>
    <p:sldId id="441" r:id="rId5"/>
    <p:sldId id="470" r:id="rId6"/>
    <p:sldId id="468" r:id="rId7"/>
    <p:sldId id="442" r:id="rId8"/>
    <p:sldId id="459" r:id="rId9"/>
    <p:sldId id="462" r:id="rId10"/>
    <p:sldId id="463" r:id="rId11"/>
    <p:sldId id="469" r:id="rId12"/>
    <p:sldId id="464" r:id="rId13"/>
    <p:sldId id="466" r:id="rId14"/>
    <p:sldId id="461" r:id="rId15"/>
    <p:sldId id="259" r:id="rId16"/>
  </p:sldIdLst>
  <p:sldSz cx="9144000" cy="6858000" type="screen4x3"/>
  <p:notesSz cx="6797675" cy="9926638"/>
  <p:defaultTextStyle>
    <a:defPPr>
      <a:defRPr lang="fr-FR"/>
    </a:defPPr>
    <a:lvl1pPr algn="ctr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41" algn="ctr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284" algn="ctr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25" algn="ctr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566" algn="ctr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06" algn="l" defTabSz="914284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849" algn="l" defTabSz="914284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199990" algn="l" defTabSz="914284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132" algn="l" defTabSz="914284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8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04" autoAdjust="0"/>
    <p:restoredTop sz="91754" autoAdjust="0"/>
  </p:normalViewPr>
  <p:slideViewPr>
    <p:cSldViewPr>
      <p:cViewPr varScale="1">
        <p:scale>
          <a:sx n="63" d="100"/>
          <a:sy n="63" d="100"/>
        </p:scale>
        <p:origin x="1508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73B07C8D-AD6C-432F-98D7-59DF3EE7F800}" type="datetimeFigureOut">
              <a:rPr lang="fr-FR"/>
              <a:pPr>
                <a:defRPr/>
              </a:pPr>
              <a:t>17/08/2020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003F3A0-C17F-4AE5-AC28-7385796A1CC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442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457141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914284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1371425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1828566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5706" algn="l" defTabSz="9142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49" algn="l" defTabSz="9142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90" algn="l" defTabSz="9142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32" algn="l" defTabSz="9142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fr-FR" altLang="zh-CN" dirty="0" smtClean="0"/>
              <a:t>Les composants internes des cuves des réacteurs à eau sous pression sont soumis à un flux neutronique élevé. 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err="1" smtClean="0"/>
              <a:t>Cette</a:t>
            </a:r>
            <a:r>
              <a:rPr kumimoji="1" lang="en-US" altLang="zh-CN" dirty="0" smtClean="0"/>
              <a:t> irradiation </a:t>
            </a:r>
            <a:r>
              <a:rPr kumimoji="1" lang="en-US" altLang="zh-CN" dirty="0" err="1" smtClean="0"/>
              <a:t>neutronique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provoque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une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évolution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importante</a:t>
            </a:r>
            <a:r>
              <a:rPr kumimoji="1" lang="en-US" altLang="zh-CN" dirty="0" smtClean="0"/>
              <a:t> de la microstructure et des </a:t>
            </a:r>
            <a:r>
              <a:rPr kumimoji="1" lang="en-US" altLang="zh-CN" dirty="0" err="1" smtClean="0"/>
              <a:t>propriétés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mécaniques</a:t>
            </a:r>
            <a:r>
              <a:rPr kumimoji="1" lang="en-US" altLang="zh-CN" dirty="0" smtClean="0"/>
              <a:t> des </a:t>
            </a:r>
            <a:r>
              <a:rPr kumimoji="1" lang="en-US" altLang="zh-CN" dirty="0" err="1" smtClean="0"/>
              <a:t>aciers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inoxydables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austénitiques</a:t>
            </a:r>
            <a:r>
              <a:rPr kumimoji="1" lang="en-US" altLang="zh-CN" dirty="0" smtClean="0"/>
              <a:t> : </a:t>
            </a:r>
            <a:r>
              <a:rPr kumimoji="1" lang="en-US" altLang="zh-CN" dirty="0" err="1" smtClean="0"/>
              <a:t>durcissement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perte</a:t>
            </a:r>
            <a:r>
              <a:rPr kumimoji="1" lang="en-US" altLang="zh-CN" dirty="0" smtClean="0"/>
              <a:t> de </a:t>
            </a:r>
            <a:r>
              <a:rPr kumimoji="1" lang="en-US" altLang="zh-CN" dirty="0" err="1" smtClean="0"/>
              <a:t>ductilité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perte</a:t>
            </a:r>
            <a:r>
              <a:rPr kumimoji="1" lang="en-US" altLang="zh-CN" dirty="0" smtClean="0"/>
              <a:t> de </a:t>
            </a:r>
            <a:r>
              <a:rPr kumimoji="1" lang="en-US" altLang="zh-CN" dirty="0" err="1" smtClean="0"/>
              <a:t>ténacité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fluage</a:t>
            </a:r>
            <a:r>
              <a:rPr kumimoji="1" lang="en-US" altLang="zh-CN" dirty="0" smtClean="0"/>
              <a:t> sous irradiation, </a:t>
            </a:r>
            <a:r>
              <a:rPr kumimoji="1" lang="en-US" altLang="zh-CN" dirty="0" err="1" smtClean="0"/>
              <a:t>sensibilité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à</a:t>
            </a:r>
            <a:r>
              <a:rPr kumimoji="1" lang="en-US" altLang="zh-CN" dirty="0" smtClean="0"/>
              <a:t> la corrosion sous </a:t>
            </a:r>
            <a:r>
              <a:rPr kumimoji="1" lang="en-US" altLang="zh-CN" dirty="0" err="1" smtClean="0"/>
              <a:t>contrainte</a:t>
            </a:r>
            <a:r>
              <a:rPr kumimoji="1" lang="en-US" altLang="zh-CN" dirty="0" smtClean="0"/>
              <a:t>. </a:t>
            </a:r>
            <a:endParaRPr kumimoji="1" lang="fr-FR" altLang="zh-CN" dirty="0" smtClean="0"/>
          </a:p>
          <a:p>
            <a:endParaRPr kumimoji="1" lang="fr-FR" altLang="zh-CN" dirty="0" smtClean="0"/>
          </a:p>
          <a:p>
            <a:r>
              <a:rPr kumimoji="1" lang="fr-FR" altLang="zh-CN" dirty="0" smtClean="0"/>
              <a:t>Parmi ces phénomènes, la ségrégation induite par irradiation (RIS) conduit à la diminution de la teneur en chrome aux joints de grains. Ce mécanisme semble fortement promouvoir la fissuration intergranulaire par corrosion sous contrainte (IASCC).</a:t>
            </a:r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03F3A0-C17F-4AE5-AC28-7385796A1CC2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01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03F3A0-C17F-4AE5-AC28-7385796A1CC2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2289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325" y="481015"/>
            <a:ext cx="1206500" cy="517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4572000" y="6381750"/>
            <a:ext cx="3887788" cy="1539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EDF / </a:t>
            </a:r>
            <a:r>
              <a:rPr lang="fr-FR" dirty="0" err="1" smtClean="0"/>
              <a:t>Sandia</a:t>
            </a:r>
            <a:r>
              <a:rPr lang="fr-FR" dirty="0" smtClean="0"/>
              <a:t> meeting  |  08/07/2015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4572000" y="6381750"/>
            <a:ext cx="3887788" cy="1539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EDF / </a:t>
            </a:r>
            <a:r>
              <a:rPr lang="fr-FR" dirty="0" err="1" smtClean="0"/>
              <a:t>Sandia</a:t>
            </a:r>
            <a:r>
              <a:rPr lang="fr-FR" dirty="0" smtClean="0"/>
              <a:t> meeting  |  mm/</a:t>
            </a:r>
            <a:r>
              <a:rPr lang="fr-FR" dirty="0" err="1" smtClean="0"/>
              <a:t>aaaa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7"/>
          <p:cNvSpPr>
            <a:spLocks noGrp="1"/>
          </p:cNvSpPr>
          <p:nvPr>
            <p:ph type="ftr" sz="quarter" idx="4294967295"/>
          </p:nvPr>
        </p:nvSpPr>
        <p:spPr>
          <a:xfrm>
            <a:off x="6500826" y="6381750"/>
            <a:ext cx="1958962" cy="19052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EDF/Sandia meeting |  08/07/2015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95289" y="274640"/>
            <a:ext cx="8353425" cy="850900"/>
          </a:xfrm>
          <a:prstGeom prst="rect">
            <a:avLst/>
          </a:prstGeom>
        </p:spPr>
        <p:txBody>
          <a:bodyPr vert="horz" lIns="35986" tIns="0" rIns="35986" bIns="0" rtlCol="0" anchor="t" anchorCtr="0">
            <a:noAutofit/>
          </a:bodyPr>
          <a:lstStyle/>
          <a:p>
            <a:r>
              <a:rPr lang="fr-FR" noProof="0" dirty="0" smtClean="0"/>
              <a:t>Cliquez pour modifier le style du titre</a:t>
            </a:r>
            <a:endParaRPr lang="fr-FR" noProof="0" dirty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395289" y="1268415"/>
            <a:ext cx="8353425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5986" tIns="0" rIns="35986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dirty="0" smtClean="0"/>
              <a:t>Cliquez pour modifier les styles du texte du masque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</a:p>
        </p:txBody>
      </p:sp>
      <p:pic>
        <p:nvPicPr>
          <p:cNvPr id="1029" name="Picture 8" descr="logo_EDF_sommair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288" y="6291263"/>
            <a:ext cx="6223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ZoneTexte 7"/>
          <p:cNvSpPr txBox="1"/>
          <p:nvPr/>
        </p:nvSpPr>
        <p:spPr>
          <a:xfrm>
            <a:off x="6120172" y="6381006"/>
            <a:ext cx="2920175" cy="153888"/>
          </a:xfrm>
          <a:prstGeom prst="rect">
            <a:avLst/>
          </a:prstGeom>
          <a:noFill/>
        </p:spPr>
        <p:txBody>
          <a:bodyPr wrap="square" lIns="35986" tIns="0" rIns="0" bIns="0" anchor="ctr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noProof="0" dirty="0" smtClean="0"/>
              <a:t>Réunion T29 |  24/03/2020 </a:t>
            </a:r>
            <a:r>
              <a:rPr lang="fr-FR" sz="1000" noProof="0" dirty="0" smtClean="0">
                <a:latin typeface="+mn-lt"/>
                <a:cs typeface="+mn-cs"/>
              </a:rPr>
              <a:t>|  </a:t>
            </a:r>
            <a:fld id="{328752F4-C679-4D5B-AD72-15BDA6ACDBFC}" type="slidenum">
              <a:rPr lang="fr-FR" sz="1000" noProof="0" smtClean="0">
                <a:latin typeface="Arial" pitchFamily="34" charset="0"/>
                <a:cs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fr-FR" sz="1000" noProof="0" dirty="0"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0" r:id="rId2"/>
    <p:sldLayoutId id="2147483665" r:id="rId3"/>
    <p:sldLayoutId id="2147483673" r:id="rId4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kern="1200" cap="all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charset="0"/>
        </a:defRPr>
      </a:lvl5pPr>
      <a:lvl6pPr marL="457141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charset="0"/>
        </a:defRPr>
      </a:lvl6pPr>
      <a:lvl7pPr marL="914284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charset="0"/>
        </a:defRPr>
      </a:lvl7pPr>
      <a:lvl8pPr marL="1371425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charset="0"/>
        </a:defRPr>
      </a:lvl8pPr>
      <a:lvl9pPr marL="1828566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charset="0"/>
        </a:defRPr>
      </a:lvl9pPr>
    </p:titleStyle>
    <p:bodyStyle>
      <a:lvl1pPr marL="179364" indent="-179364" algn="l" rtl="0" eaLnBrk="1" fontAlgn="base" hangingPunct="1">
        <a:spcBef>
          <a:spcPts val="1800"/>
        </a:spcBef>
        <a:spcAft>
          <a:spcPct val="0"/>
        </a:spcAft>
        <a:buClr>
          <a:schemeClr val="accent1"/>
        </a:buClr>
        <a:buFont typeface="Wingdings" pitchFamily="2" charset="2"/>
        <a:buChar char="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58729" indent="-179364" algn="l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9681" indent="-179364" algn="l" rtl="0" eaLnBrk="1" fontAlgn="base" hangingPunct="1">
        <a:spcBef>
          <a:spcPts val="300"/>
        </a:spcBef>
        <a:spcAft>
          <a:spcPct val="0"/>
        </a:spcAft>
        <a:buClr>
          <a:schemeClr val="accent1"/>
        </a:buClr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046" indent="-142857" algn="l" rtl="0" eaLnBrk="1" fontAlgn="base" hangingPunct="1">
        <a:spcBef>
          <a:spcPct val="0"/>
        </a:spcBef>
        <a:spcAft>
          <a:spcPct val="0"/>
        </a:spcAft>
        <a:buFont typeface="Arial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3489" indent="-107936" algn="l" rtl="0" eaLnBrk="1" fontAlgn="base" hangingPunct="1">
        <a:spcBef>
          <a:spcPct val="0"/>
        </a:spcBef>
        <a:spcAft>
          <a:spcPct val="0"/>
        </a:spcAft>
        <a:buFont typeface="Arial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78" indent="-228571" algn="l" defTabSz="9142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20" indent="-228571" algn="l" defTabSz="9142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62" indent="-228571" algn="l" defTabSz="9142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02" indent="-228571" algn="l" defTabSz="9142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2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1" algn="l" defTabSz="9142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4" algn="l" defTabSz="9142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5" algn="l" defTabSz="9142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66" algn="l" defTabSz="9142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06" algn="l" defTabSz="9142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49" algn="l" defTabSz="9142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90" algn="l" defTabSz="9142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32" algn="l" defTabSz="9142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11"/>
          <p:cNvSpPr>
            <a:spLocks noGrp="1"/>
          </p:cNvSpPr>
          <p:nvPr>
            <p:ph type="title" idx="4294967295"/>
          </p:nvPr>
        </p:nvSpPr>
        <p:spPr bwMode="auto">
          <a:xfrm>
            <a:off x="486750" y="1417336"/>
            <a:ext cx="4960944" cy="2807717"/>
          </a:xfrm>
          <a:noFill/>
        </p:spPr>
        <p:txBody>
          <a:bodyPr/>
          <a:lstStyle/>
          <a:p>
            <a:r>
              <a:rPr lang="en-US" dirty="0" err="1"/>
              <a:t>Modélisation</a:t>
            </a:r>
            <a:r>
              <a:rPr lang="en-US" dirty="0"/>
              <a:t> de la </a:t>
            </a:r>
            <a:r>
              <a:rPr lang="en-US" dirty="0" err="1"/>
              <a:t>ségrégation</a:t>
            </a:r>
            <a:r>
              <a:rPr lang="en-US" dirty="0"/>
              <a:t> et </a:t>
            </a:r>
            <a:r>
              <a:rPr lang="en-US" dirty="0" err="1"/>
              <a:t>cinétique</a:t>
            </a:r>
            <a:r>
              <a:rPr lang="en-US" dirty="0"/>
              <a:t> </a:t>
            </a:r>
            <a:r>
              <a:rPr lang="en-US" dirty="0" err="1"/>
              <a:t>d'oxydation</a:t>
            </a:r>
            <a:r>
              <a:rPr lang="en-US" dirty="0"/>
              <a:t> sous irradiation des </a:t>
            </a:r>
            <a:r>
              <a:rPr lang="en-US" dirty="0" err="1" smtClean="0"/>
              <a:t>aciers</a:t>
            </a:r>
            <a:r>
              <a:rPr lang="en-US" dirty="0" smtClean="0"/>
              <a:t> </a:t>
            </a:r>
            <a:r>
              <a:rPr lang="en-US" dirty="0" err="1" smtClean="0"/>
              <a:t>inoxydables</a:t>
            </a:r>
            <a:r>
              <a:rPr lang="en-US" dirty="0" smtClean="0"/>
              <a:t> </a:t>
            </a:r>
            <a:r>
              <a:rPr lang="en-US" dirty="0" err="1" smtClean="0"/>
              <a:t>austénitiques</a:t>
            </a:r>
            <a:endParaRPr lang="en-US" cap="none" dirty="0"/>
          </a:p>
        </p:txBody>
      </p:sp>
      <p:sp>
        <p:nvSpPr>
          <p:cNvPr id="5132" name="Rectangle 12"/>
          <p:cNvSpPr>
            <a:spLocks noGrp="1"/>
          </p:cNvSpPr>
          <p:nvPr>
            <p:ph type="subTitle" idx="4294967295"/>
          </p:nvPr>
        </p:nvSpPr>
        <p:spPr>
          <a:xfrm>
            <a:off x="539750" y="4509120"/>
            <a:ext cx="4752329" cy="360040"/>
          </a:xfrm>
        </p:spPr>
        <p:txBody>
          <a:bodyPr/>
          <a:lstStyle/>
          <a:p>
            <a:pPr marL="0" indent="0">
              <a:buNone/>
            </a:pPr>
            <a:r>
              <a:rPr lang="en-US" b="0" dirty="0" err="1" smtClean="0"/>
              <a:t>Réunion</a:t>
            </a:r>
            <a:r>
              <a:rPr lang="en-US" b="0" dirty="0" smtClean="0"/>
              <a:t> du </a:t>
            </a:r>
            <a:r>
              <a:rPr lang="en-US" b="0" dirty="0" err="1" smtClean="0"/>
              <a:t>groupe</a:t>
            </a:r>
            <a:r>
              <a:rPr lang="en-US" b="0" dirty="0" smtClean="0"/>
              <a:t> T29, 24/03/20</a:t>
            </a:r>
            <a:endParaRPr lang="en-US" b="0" dirty="0"/>
          </a:p>
        </p:txBody>
      </p:sp>
      <p:sp>
        <p:nvSpPr>
          <p:cNvPr id="5133" name="Espace réservé du texte 5"/>
          <p:cNvSpPr>
            <a:spLocks/>
          </p:cNvSpPr>
          <p:nvPr/>
        </p:nvSpPr>
        <p:spPr bwMode="auto">
          <a:xfrm>
            <a:off x="539750" y="5157787"/>
            <a:ext cx="4908562" cy="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5986" tIns="0" rIns="35986" bIns="0"/>
          <a:lstStyle/>
          <a:p>
            <a:pPr algn="l">
              <a:buClr>
                <a:schemeClr val="accent1"/>
              </a:buClr>
            </a:pPr>
            <a:r>
              <a:rPr lang="en-US" sz="1200" smtClean="0">
                <a:solidFill>
                  <a:schemeClr val="accent1"/>
                </a:solidFill>
              </a:rPr>
              <a:t>C. </a:t>
            </a:r>
            <a:r>
              <a:rPr lang="en-US" sz="1200" dirty="0" smtClean="0">
                <a:solidFill>
                  <a:schemeClr val="accent1"/>
                </a:solidFill>
              </a:rPr>
              <a:t>Pan, T. Couvant, J. Vidal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5" name="Image 4" descr="scc.TIF"/>
          <p:cNvPicPr>
            <a:picLocks noChangeAspect="1"/>
          </p:cNvPicPr>
          <p:nvPr/>
        </p:nvPicPr>
        <p:blipFill>
          <a:blip r:embed="rId2" cstate="print"/>
          <a:srcRect r="12500" b="1329"/>
          <a:stretch>
            <a:fillRect/>
          </a:stretch>
        </p:blipFill>
        <p:spPr>
          <a:xfrm>
            <a:off x="5643570" y="-2"/>
            <a:ext cx="3509617" cy="687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38113" y="168277"/>
            <a:ext cx="8928100" cy="760395"/>
          </a:xfrm>
          <a:prstGeom prst="rect">
            <a:avLst/>
          </a:prstGeom>
        </p:spPr>
        <p:txBody>
          <a:bodyPr vert="horz" lIns="35986" tIns="0" rIns="35986" bIns="0" rtlCol="0" anchor="t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5pPr>
            <a:lvl6pPr marL="457141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6pPr>
            <a:lvl7pPr marL="914284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7pPr>
            <a:lvl8pPr marL="1371425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8pPr>
            <a:lvl9pPr marL="1828566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smtClean="0"/>
              <a:t>Résultats </a:t>
            </a:r>
            <a:r>
              <a:rPr lang="mr-IN" dirty="0" smtClean="0"/>
              <a:t>–</a:t>
            </a:r>
            <a:r>
              <a:rPr lang="fr-FR" dirty="0" smtClean="0"/>
              <a:t> </a:t>
            </a:r>
            <a:r>
              <a:rPr kumimoji="1" lang="fr-FR" altLang="zh-CN" dirty="0" smtClean="0"/>
              <a:t>oxydation</a:t>
            </a:r>
            <a:endParaRPr lang="fr-FR" cap="none" dirty="0"/>
          </a:p>
        </p:txBody>
      </p:sp>
      <p:sp>
        <p:nvSpPr>
          <p:cNvPr id="3" name="ZoneTexte 2"/>
          <p:cNvSpPr txBox="1"/>
          <p:nvPr/>
        </p:nvSpPr>
        <p:spPr>
          <a:xfrm>
            <a:off x="1727684" y="1052736"/>
            <a:ext cx="45719" cy="24622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endParaRPr lang="fr-FR" sz="1600" dirty="0" smtClean="0"/>
          </a:p>
        </p:txBody>
      </p:sp>
      <p:sp>
        <p:nvSpPr>
          <p:cNvPr id="10" name="文本框 4"/>
          <p:cNvSpPr txBox="1"/>
          <p:nvPr/>
        </p:nvSpPr>
        <p:spPr>
          <a:xfrm>
            <a:off x="431540" y="1880828"/>
            <a:ext cx="766804" cy="246221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l"/>
            <a:r>
              <a:rPr kumimoji="1" lang="fr-FR" altLang="zh-CN" dirty="0" smtClean="0">
                <a:solidFill>
                  <a:srgbClr val="FF0000"/>
                </a:solidFill>
              </a:rPr>
              <a:t>Théorie</a:t>
            </a:r>
            <a:endParaRPr kumimoji="1" lang="fr-FR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32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38113" y="168277"/>
            <a:ext cx="8928100" cy="760395"/>
          </a:xfrm>
          <a:prstGeom prst="rect">
            <a:avLst/>
          </a:prstGeom>
        </p:spPr>
        <p:txBody>
          <a:bodyPr vert="horz" lIns="35986" tIns="0" rIns="35986" bIns="0" rtlCol="0" anchor="t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5pPr>
            <a:lvl6pPr marL="457141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6pPr>
            <a:lvl7pPr marL="914284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7pPr>
            <a:lvl8pPr marL="1371425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8pPr>
            <a:lvl9pPr marL="1828566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smtClean="0"/>
              <a:t>Résultats </a:t>
            </a:r>
            <a:r>
              <a:rPr lang="mr-IN" dirty="0" smtClean="0"/>
              <a:t>–</a:t>
            </a:r>
            <a:r>
              <a:rPr lang="fr-FR" dirty="0" smtClean="0"/>
              <a:t> </a:t>
            </a:r>
            <a:r>
              <a:rPr kumimoji="1" lang="fr-FR" altLang="zh-CN" dirty="0" smtClean="0"/>
              <a:t>oxydation</a:t>
            </a:r>
            <a:endParaRPr lang="fr-FR" cap="none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0" y="1832555"/>
            <a:ext cx="4072621" cy="29163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163" y="1832555"/>
            <a:ext cx="4182089" cy="291632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727684" y="1052736"/>
            <a:ext cx="45719" cy="24622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endParaRPr lang="fr-FR" sz="1600" dirty="0" smtClean="0"/>
          </a:p>
        </p:txBody>
      </p:sp>
      <p:sp>
        <p:nvSpPr>
          <p:cNvPr id="8" name="文本框 1"/>
          <p:cNvSpPr txBox="1"/>
          <p:nvPr/>
        </p:nvSpPr>
        <p:spPr>
          <a:xfrm>
            <a:off x="1586244" y="1243126"/>
            <a:ext cx="1515954" cy="27699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kumimoji="1" lang="fr-FR" altLang="zh-CN" sz="1800" b="1" dirty="0" smtClean="0"/>
              <a:t>Profondeur</a:t>
            </a:r>
            <a:endParaRPr kumimoji="1" lang="zh-CN" altLang="en-US" sz="1800" b="1" dirty="0" smtClean="0"/>
          </a:p>
        </p:txBody>
      </p:sp>
      <p:sp>
        <p:nvSpPr>
          <p:cNvPr id="9" name="文本框 1"/>
          <p:cNvSpPr txBox="1"/>
          <p:nvPr/>
        </p:nvSpPr>
        <p:spPr>
          <a:xfrm>
            <a:off x="5935230" y="1242114"/>
            <a:ext cx="1515954" cy="27699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kumimoji="1" lang="fr-FR" altLang="zh-CN" sz="1800" b="1" dirty="0" err="1" smtClean="0"/>
              <a:t>Vacancy</a:t>
            </a:r>
            <a:r>
              <a:rPr kumimoji="1" lang="fr-FR" altLang="zh-CN" sz="1800" b="1" dirty="0" smtClean="0"/>
              <a:t> flux</a:t>
            </a:r>
            <a:endParaRPr kumimoji="1" lang="zh-CN" altLang="en-US" sz="1800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2707427" y="5328170"/>
            <a:ext cx="28905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Maximul</a:t>
            </a:r>
            <a:r>
              <a:rPr lang="fr-FR" dirty="0" smtClean="0"/>
              <a:t> </a:t>
            </a:r>
            <a:r>
              <a:rPr lang="fr-FR" dirty="0" err="1" smtClean="0"/>
              <a:t>error</a:t>
            </a:r>
            <a:r>
              <a:rPr lang="fr-FR" dirty="0" smtClean="0"/>
              <a:t> rate 0.00004%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3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38113" y="168277"/>
            <a:ext cx="8928100" cy="760395"/>
          </a:xfrm>
          <a:prstGeom prst="rect">
            <a:avLst/>
          </a:prstGeom>
        </p:spPr>
        <p:txBody>
          <a:bodyPr vert="horz" lIns="35986" tIns="0" rIns="35986" bIns="0" rtlCol="0" anchor="t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5pPr>
            <a:lvl6pPr marL="457141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6pPr>
            <a:lvl7pPr marL="914284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7pPr>
            <a:lvl8pPr marL="1371425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8pPr>
            <a:lvl9pPr marL="1828566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smtClean="0"/>
              <a:t>Résultats </a:t>
            </a:r>
            <a:r>
              <a:rPr lang="mr-IN" dirty="0" smtClean="0"/>
              <a:t>–</a:t>
            </a:r>
            <a:r>
              <a:rPr lang="fr-FR" dirty="0" smtClean="0"/>
              <a:t> </a:t>
            </a:r>
            <a:r>
              <a:rPr kumimoji="1" lang="fr-FR" dirty="0" smtClean="0"/>
              <a:t>couplage</a:t>
            </a:r>
            <a:endParaRPr lang="fr-FR" cap="none" dirty="0"/>
          </a:p>
        </p:txBody>
      </p:sp>
      <p:sp>
        <p:nvSpPr>
          <p:cNvPr id="8" name="文本框 4"/>
          <p:cNvSpPr txBox="1"/>
          <p:nvPr/>
        </p:nvSpPr>
        <p:spPr>
          <a:xfrm>
            <a:off x="2700717" y="6199287"/>
            <a:ext cx="3802891" cy="492443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l"/>
            <a:r>
              <a:rPr kumimoji="1" lang="fr-FR" altLang="zh-CN" dirty="0" smtClean="0">
                <a:solidFill>
                  <a:srgbClr val="FF0000"/>
                </a:solidFill>
              </a:rPr>
              <a:t>Explication de cette partie</a:t>
            </a:r>
          </a:p>
          <a:p>
            <a:pPr algn="l"/>
            <a:r>
              <a:rPr kumimoji="1" lang="fr-FR" altLang="zh-CN" dirty="0" smtClean="0">
                <a:solidFill>
                  <a:srgbClr val="FF0000"/>
                </a:solidFill>
              </a:rPr>
              <a:t>Dernière image pour d’autre temps/</a:t>
            </a:r>
            <a:r>
              <a:rPr kumimoji="1" lang="fr-FR" altLang="zh-CN" dirty="0" err="1" smtClean="0">
                <a:solidFill>
                  <a:srgbClr val="FF0000"/>
                </a:solidFill>
              </a:rPr>
              <a:t>does</a:t>
            </a:r>
            <a:endParaRPr kumimoji="1" lang="fr-FR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51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38113" y="168277"/>
            <a:ext cx="8928100" cy="760395"/>
          </a:xfrm>
          <a:prstGeom prst="rect">
            <a:avLst/>
          </a:prstGeom>
        </p:spPr>
        <p:txBody>
          <a:bodyPr vert="horz" lIns="35986" tIns="0" rIns="35986" bIns="0" rtlCol="0" anchor="t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5pPr>
            <a:lvl6pPr marL="457141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6pPr>
            <a:lvl7pPr marL="914284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7pPr>
            <a:lvl8pPr marL="1371425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8pPr>
            <a:lvl9pPr marL="1828566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smtClean="0"/>
              <a:t>Résultats </a:t>
            </a:r>
            <a:r>
              <a:rPr lang="mr-IN" dirty="0" smtClean="0"/>
              <a:t>–</a:t>
            </a:r>
            <a:r>
              <a:rPr lang="fr-FR" dirty="0" smtClean="0"/>
              <a:t> </a:t>
            </a:r>
            <a:r>
              <a:rPr kumimoji="1" lang="fr-FR" dirty="0" smtClean="0"/>
              <a:t>couplage</a:t>
            </a:r>
            <a:endParaRPr lang="fr-FR" cap="none" dirty="0"/>
          </a:p>
        </p:txBody>
      </p:sp>
      <p:sp>
        <p:nvSpPr>
          <p:cNvPr id="5" name="文本框 4"/>
          <p:cNvSpPr txBox="1"/>
          <p:nvPr/>
        </p:nvSpPr>
        <p:spPr>
          <a:xfrm>
            <a:off x="1151620" y="1539474"/>
            <a:ext cx="3035053" cy="246221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l"/>
            <a:r>
              <a:rPr kumimoji="1" lang="fr-FR" altLang="zh-CN" dirty="0" smtClean="0">
                <a:solidFill>
                  <a:srgbClr val="FF0000"/>
                </a:solidFill>
              </a:rPr>
              <a:t>Explication de base de données</a:t>
            </a:r>
            <a:endParaRPr kumimoji="1" lang="fr-FR" altLang="zh-CN" dirty="0">
              <a:solidFill>
                <a:srgbClr val="FF000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9" y="1952836"/>
            <a:ext cx="4428493" cy="295232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720" y="1952836"/>
            <a:ext cx="4428493" cy="295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1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38113" y="168277"/>
            <a:ext cx="8928100" cy="760395"/>
          </a:xfrm>
          <a:prstGeom prst="rect">
            <a:avLst/>
          </a:prstGeom>
        </p:spPr>
        <p:txBody>
          <a:bodyPr vert="horz" lIns="35986" tIns="0" rIns="35986" bIns="0" rtlCol="0" anchor="t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5pPr>
            <a:lvl6pPr marL="457141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6pPr>
            <a:lvl7pPr marL="914284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7pPr>
            <a:lvl8pPr marL="1371425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8pPr>
            <a:lvl9pPr marL="1828566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/>
              <a:t>Conclusions</a:t>
            </a:r>
            <a:endParaRPr lang="fr-FR" cap="none" dirty="0"/>
          </a:p>
        </p:txBody>
      </p:sp>
      <p:sp>
        <p:nvSpPr>
          <p:cNvPr id="2" name="文本框 1"/>
          <p:cNvSpPr txBox="1"/>
          <p:nvPr/>
        </p:nvSpPr>
        <p:spPr>
          <a:xfrm>
            <a:off x="611560" y="694517"/>
            <a:ext cx="728332" cy="430887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kumimoji="1" lang="en-US" altLang="zh-CN" sz="2800" b="1" dirty="0" smtClean="0"/>
              <a:t>RIS</a:t>
            </a:r>
            <a:r>
              <a:rPr kumimoji="1" lang="en-US" altLang="zh-CN" dirty="0" smtClean="0"/>
              <a:t>:</a:t>
            </a:r>
            <a:endParaRPr kumimoji="1" lang="zh-CN" altLang="en-US" sz="1600" dirty="0" smtClean="0"/>
          </a:p>
        </p:txBody>
      </p:sp>
      <p:sp>
        <p:nvSpPr>
          <p:cNvPr id="3" name="矩形 2"/>
          <p:cNvSpPr/>
          <p:nvPr/>
        </p:nvSpPr>
        <p:spPr>
          <a:xfrm>
            <a:off x="2915816" y="1196752"/>
            <a:ext cx="43508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kumimoji="1" lang="en-US" altLang="zh-CN" dirty="0" smtClean="0"/>
              <a:t>MIK implementation,</a:t>
            </a:r>
          </a:p>
          <a:p>
            <a:pPr algn="l"/>
            <a:r>
              <a:rPr kumimoji="1" lang="en-US" altLang="zh-CN" dirty="0" smtClean="0"/>
              <a:t>MIK teste,</a:t>
            </a:r>
          </a:p>
          <a:p>
            <a:pPr algn="l"/>
            <a:r>
              <a:rPr kumimoji="1" lang="en-US" altLang="zh-CN" dirty="0" smtClean="0"/>
              <a:t>plan </a:t>
            </a:r>
            <a:r>
              <a:rPr kumimoji="1" lang="en-US" altLang="zh-CN" dirty="0" err="1" smtClean="0"/>
              <a:t>d’expérience</a:t>
            </a:r>
            <a:r>
              <a:rPr kumimoji="1" lang="en-US" altLang="zh-CN" dirty="0" smtClean="0"/>
              <a:t> pour </a:t>
            </a:r>
            <a:r>
              <a:rPr kumimoji="1" lang="en-US" altLang="zh-CN" dirty="0" err="1" smtClean="0"/>
              <a:t>l‘analyse</a:t>
            </a:r>
            <a:r>
              <a:rPr kumimoji="1" lang="en-US" altLang="zh-CN" dirty="0" smtClean="0"/>
              <a:t> de </a:t>
            </a:r>
            <a:r>
              <a:rPr kumimoji="1" lang="en-US" altLang="zh-CN" dirty="0" err="1" smtClean="0"/>
              <a:t>sensibilité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14191" y="1196752"/>
            <a:ext cx="2422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/>
              <a:t>Ce qui </a:t>
            </a:r>
            <a:r>
              <a:rPr kumimoji="1" lang="en-US" altLang="zh-CN" sz="2000" dirty="0" err="1"/>
              <a:t>est</a:t>
            </a:r>
            <a:r>
              <a:rPr kumimoji="1" lang="en-US" altLang="zh-CN" sz="2000" dirty="0"/>
              <a:t> déjà fait</a:t>
            </a:r>
            <a:r>
              <a:rPr kumimoji="1" lang="en-US" altLang="zh-CN" dirty="0"/>
              <a:t>: 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11560" y="2024691"/>
            <a:ext cx="2621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/>
              <a:t>Ce qui </a:t>
            </a:r>
            <a:r>
              <a:rPr kumimoji="1" lang="en-US" altLang="zh-CN" sz="2000" dirty="0" err="1"/>
              <a:t>n’est</a:t>
            </a:r>
            <a:r>
              <a:rPr kumimoji="1" lang="en-US" altLang="zh-CN" sz="2000" dirty="0"/>
              <a:t> pas fait </a:t>
            </a:r>
            <a:r>
              <a:rPr kumimoji="1" lang="en-US" altLang="zh-CN" dirty="0" smtClean="0"/>
              <a:t>: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915816" y="2424801"/>
            <a:ext cx="3130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kumimoji="1" lang="en-US" altLang="zh-CN" dirty="0" err="1" smtClean="0"/>
              <a:t>GiMIK</a:t>
            </a:r>
            <a:r>
              <a:rPr kumimoji="1" lang="en-US" altLang="zh-CN" dirty="0" smtClean="0"/>
              <a:t> implementation,</a:t>
            </a:r>
          </a:p>
          <a:p>
            <a:pPr algn="l"/>
            <a:r>
              <a:rPr kumimoji="1" lang="en-US" altLang="zh-CN" dirty="0" err="1" smtClean="0"/>
              <a:t>GiMIK</a:t>
            </a:r>
            <a:r>
              <a:rPr kumimoji="1" lang="en-US" altLang="zh-CN" dirty="0" smtClean="0"/>
              <a:t> teste,</a:t>
            </a:r>
          </a:p>
          <a:p>
            <a:pPr algn="l"/>
            <a:r>
              <a:rPr kumimoji="1" lang="en-US" altLang="zh-CN" dirty="0" err="1" smtClean="0"/>
              <a:t>Calcul</a:t>
            </a:r>
            <a:r>
              <a:rPr kumimoji="1" lang="en-US" altLang="zh-CN" dirty="0" smtClean="0"/>
              <a:t> de </a:t>
            </a:r>
            <a:r>
              <a:rPr kumimoji="1" lang="en-US" altLang="zh-CN" dirty="0" err="1" smtClean="0"/>
              <a:t>l‘analyse</a:t>
            </a:r>
            <a:r>
              <a:rPr kumimoji="1" lang="en-US" altLang="zh-CN" dirty="0" smtClean="0"/>
              <a:t> de </a:t>
            </a:r>
            <a:r>
              <a:rPr kumimoji="1" lang="en-US" altLang="zh-CN" dirty="0" err="1" smtClean="0"/>
              <a:t>sensibilité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11560" y="3252740"/>
            <a:ext cx="1888906" cy="430887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kumimoji="1" lang="en-US" altLang="zh-CN" sz="2800" b="1" smtClean="0"/>
              <a:t>Oxydation</a:t>
            </a:r>
            <a:r>
              <a:rPr kumimoji="1" lang="en-US" altLang="zh-CN" dirty="0" smtClean="0"/>
              <a:t>:</a:t>
            </a:r>
            <a:endParaRPr kumimoji="1" lang="zh-CN" altLang="en-US" sz="1600" dirty="0" smtClean="0"/>
          </a:p>
        </p:txBody>
      </p:sp>
      <p:sp>
        <p:nvSpPr>
          <p:cNvPr id="10" name="矩形 9"/>
          <p:cNvSpPr/>
          <p:nvPr/>
        </p:nvSpPr>
        <p:spPr>
          <a:xfrm>
            <a:off x="2915816" y="3778454"/>
            <a:ext cx="21788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kumimoji="1" lang="en-US" altLang="zh-CN" dirty="0" smtClean="0"/>
              <a:t>Code implementation,</a:t>
            </a:r>
          </a:p>
          <a:p>
            <a:pPr algn="l"/>
            <a:r>
              <a:rPr kumimoji="1" lang="en-US" altLang="zh-CN" dirty="0" smtClean="0"/>
              <a:t>Code teste,</a:t>
            </a:r>
          </a:p>
        </p:txBody>
      </p:sp>
      <p:sp>
        <p:nvSpPr>
          <p:cNvPr id="11" name="矩形 10"/>
          <p:cNvSpPr/>
          <p:nvPr/>
        </p:nvSpPr>
        <p:spPr>
          <a:xfrm>
            <a:off x="615317" y="3762928"/>
            <a:ext cx="2422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/>
              <a:t>Ce qui </a:t>
            </a:r>
            <a:r>
              <a:rPr kumimoji="1" lang="en-US" altLang="zh-CN" sz="2000" dirty="0" err="1"/>
              <a:t>est</a:t>
            </a:r>
            <a:r>
              <a:rPr kumimoji="1" lang="en-US" altLang="zh-CN" sz="2000" dirty="0"/>
              <a:t> déjà fait</a:t>
            </a:r>
            <a:r>
              <a:rPr kumimoji="1" lang="en-US" altLang="zh-CN" dirty="0"/>
              <a:t>: 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11560" y="4593925"/>
            <a:ext cx="2621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/>
              <a:t>Ce qui </a:t>
            </a:r>
            <a:r>
              <a:rPr kumimoji="1" lang="en-US" altLang="zh-CN" sz="2000" dirty="0" err="1"/>
              <a:t>n’est</a:t>
            </a:r>
            <a:r>
              <a:rPr kumimoji="1" lang="en-US" altLang="zh-CN" sz="2000" dirty="0"/>
              <a:t> pas fait </a:t>
            </a:r>
            <a:r>
              <a:rPr kumimoji="1" lang="en-US" altLang="zh-CN" dirty="0" smtClean="0"/>
              <a:t>: 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922841" y="4984047"/>
            <a:ext cx="2153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kumimoji="1" lang="en-US" altLang="zh-CN" smtClean="0"/>
              <a:t>Analyse</a:t>
            </a:r>
            <a:r>
              <a:rPr kumimoji="1" lang="en-US" altLang="zh-CN" dirty="0" smtClean="0"/>
              <a:t> de </a:t>
            </a:r>
            <a:r>
              <a:rPr kumimoji="1" lang="en-US" altLang="zh-CN" dirty="0" err="1" smtClean="0"/>
              <a:t>sensibilité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11560" y="5501165"/>
            <a:ext cx="1768680" cy="430887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kumimoji="1" lang="en-US" altLang="zh-CN" sz="2800" b="1" dirty="0" err="1" smtClean="0"/>
              <a:t>Couplage</a:t>
            </a:r>
            <a:r>
              <a:rPr kumimoji="1" lang="en-US" altLang="zh-CN" dirty="0" smtClean="0"/>
              <a:t>:</a:t>
            </a:r>
            <a:endParaRPr kumimoji="1" lang="zh-CN" altLang="en-US" sz="1600" dirty="0" smtClean="0"/>
          </a:p>
        </p:txBody>
      </p:sp>
      <p:sp>
        <p:nvSpPr>
          <p:cNvPr id="17" name="矩形 16"/>
          <p:cNvSpPr/>
          <p:nvPr/>
        </p:nvSpPr>
        <p:spPr>
          <a:xfrm>
            <a:off x="2914560" y="5712723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kumimoji="1" lang="en-US" altLang="zh-CN" dirty="0" err="1" smtClean="0"/>
              <a:t>Optimisation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n’est</a:t>
            </a:r>
            <a:r>
              <a:rPr kumimoji="1" lang="en-US" altLang="zh-CN" dirty="0" smtClean="0"/>
              <a:t> pas </a:t>
            </a:r>
            <a:r>
              <a:rPr kumimoji="1" lang="en-US" altLang="zh-CN" dirty="0" err="1" smtClean="0"/>
              <a:t>faite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556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4294967295"/>
          </p:nvPr>
        </p:nvSpPr>
        <p:spPr>
          <a:xfrm>
            <a:off x="1043608" y="2060848"/>
            <a:ext cx="7200900" cy="3240088"/>
          </a:xfrm>
        </p:spPr>
        <p:txBody>
          <a:bodyPr rtlCol="0">
            <a:noAutofit/>
          </a:bodyPr>
          <a:lstStyle/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0" dirty="0" smtClean="0">
                <a:solidFill>
                  <a:schemeClr val="accent1"/>
                </a:solidFill>
                <a:latin typeface="+mj-lt"/>
              </a:rPr>
              <a:t>Merci</a:t>
            </a:r>
            <a:endParaRPr lang="en-US" sz="9000" dirty="0">
              <a:solidFill>
                <a:schemeClr val="accent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38113" y="168277"/>
            <a:ext cx="8928100" cy="760395"/>
          </a:xfrm>
          <a:prstGeom prst="rect">
            <a:avLst/>
          </a:prstGeom>
        </p:spPr>
        <p:txBody>
          <a:bodyPr vert="horz" lIns="35986" tIns="0" rIns="35986" bIns="0" rtlCol="0" anchor="t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5pPr>
            <a:lvl6pPr marL="457141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6pPr>
            <a:lvl7pPr marL="914284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7pPr>
            <a:lvl8pPr marL="1371425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8pPr>
            <a:lvl9pPr marL="1828566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smtClean="0"/>
              <a:t>Contexte : IASCC des vis d’internes de cuve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cap="none" dirty="0" smtClean="0"/>
              <a:t>Projet ‘Internes de Cuve’</a:t>
            </a:r>
            <a:endParaRPr lang="fr-FR" sz="2400" cap="none" dirty="0"/>
          </a:p>
        </p:txBody>
      </p:sp>
      <p:sp>
        <p:nvSpPr>
          <p:cNvPr id="4" name="矩形 3"/>
          <p:cNvSpPr/>
          <p:nvPr/>
        </p:nvSpPr>
        <p:spPr>
          <a:xfrm>
            <a:off x="134493" y="2720127"/>
            <a:ext cx="37858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altLang="zh-CN" dirty="0" smtClean="0">
                <a:solidFill>
                  <a:srgbClr val="002060"/>
                </a:solidFill>
              </a:rPr>
              <a:t>Appauvrissement en chrome des joints de grains induit </a:t>
            </a:r>
            <a:r>
              <a:rPr lang="fr-FR" altLang="zh-CN" dirty="0">
                <a:solidFill>
                  <a:srgbClr val="002060"/>
                </a:solidFill>
              </a:rPr>
              <a:t>par </a:t>
            </a:r>
            <a:r>
              <a:rPr lang="fr-FR" altLang="zh-CN" dirty="0" smtClean="0">
                <a:solidFill>
                  <a:srgbClr val="002060"/>
                </a:solidFill>
              </a:rPr>
              <a:t>l’irradiation (RIS)</a:t>
            </a:r>
            <a:endParaRPr lang="fr-FR" altLang="zh-CN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1271" y="1373211"/>
            <a:ext cx="37858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altLang="zh-CN" dirty="0" smtClean="0">
                <a:solidFill>
                  <a:srgbClr val="002060"/>
                </a:solidFill>
              </a:rPr>
              <a:t>Composants internes </a:t>
            </a:r>
            <a:r>
              <a:rPr lang="fr-FR" altLang="zh-CN" dirty="0">
                <a:solidFill>
                  <a:srgbClr val="002060"/>
                </a:solidFill>
              </a:rPr>
              <a:t>des cuves </a:t>
            </a:r>
            <a:r>
              <a:rPr lang="fr-FR" altLang="zh-CN" dirty="0" smtClean="0">
                <a:solidFill>
                  <a:srgbClr val="002060"/>
                </a:solidFill>
              </a:rPr>
              <a:t>soumis </a:t>
            </a:r>
            <a:r>
              <a:rPr lang="fr-FR" altLang="zh-CN" dirty="0">
                <a:solidFill>
                  <a:srgbClr val="002060"/>
                </a:solidFill>
              </a:rPr>
              <a:t>à un flux neutronique élevé. 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8113" y="2053093"/>
            <a:ext cx="44681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altLang="zh-CN" dirty="0" smtClean="0">
                <a:solidFill>
                  <a:srgbClr val="002060"/>
                </a:solidFill>
              </a:rPr>
              <a:t>Microstructure et propriétés mécaniques évoluent sous l’effet de l’irradiation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8975" y="4293613"/>
            <a:ext cx="2526698" cy="249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257" y="4347066"/>
            <a:ext cx="3168255" cy="244046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00" y="1875384"/>
            <a:ext cx="2480034" cy="1861677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3715116" y="2066891"/>
            <a:ext cx="3051772" cy="977964"/>
          </a:xfrm>
          <a:prstGeom prst="rect">
            <a:avLst/>
          </a:prstGeom>
        </p:spPr>
      </p:pic>
      <p:cxnSp>
        <p:nvCxnSpPr>
          <p:cNvPr id="13" name="Connecteur droit avec flèche 12"/>
          <p:cNvCxnSpPr/>
          <p:nvPr/>
        </p:nvCxnSpPr>
        <p:spPr>
          <a:xfrm flipH="1" flipV="1">
            <a:off x="5526384" y="1875384"/>
            <a:ext cx="737804" cy="2574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357679" y="957712"/>
            <a:ext cx="3170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altLang="zh-CN" dirty="0" smtClean="0"/>
              <a:t>IASCC : corrosion </a:t>
            </a:r>
            <a:r>
              <a:rPr lang="fr-FR" altLang="zh-CN" dirty="0"/>
              <a:t>sous </a:t>
            </a:r>
            <a:r>
              <a:rPr lang="fr-FR" altLang="zh-CN" dirty="0" smtClean="0"/>
              <a:t>contrainte </a:t>
            </a:r>
            <a:r>
              <a:rPr lang="fr-FR" altLang="zh-CN" dirty="0" err="1" smtClean="0"/>
              <a:t>intergranulaire</a:t>
            </a:r>
            <a:r>
              <a:rPr lang="fr-FR" altLang="zh-CN" dirty="0" smtClean="0"/>
              <a:t> assistée par l’irradiation</a:t>
            </a:r>
            <a:endParaRPr lang="fr-FR" altLang="zh-CN" dirty="0"/>
          </a:p>
        </p:txBody>
      </p:sp>
      <p:sp>
        <p:nvSpPr>
          <p:cNvPr id="15" name="矩形 3"/>
          <p:cNvSpPr/>
          <p:nvPr/>
        </p:nvSpPr>
        <p:spPr>
          <a:xfrm>
            <a:off x="138112" y="3387161"/>
            <a:ext cx="44681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altLang="zh-CN" b="1" dirty="0" smtClean="0">
                <a:solidFill>
                  <a:srgbClr val="002060"/>
                </a:solidFill>
              </a:rPr>
              <a:t>Accélération de l’oxydation </a:t>
            </a:r>
            <a:r>
              <a:rPr lang="fr-FR" altLang="zh-CN" b="1" dirty="0" err="1" smtClean="0">
                <a:solidFill>
                  <a:srgbClr val="002060"/>
                </a:solidFill>
              </a:rPr>
              <a:t>intergranulaire</a:t>
            </a:r>
            <a:r>
              <a:rPr lang="fr-FR" altLang="zh-CN" b="1" dirty="0" smtClean="0">
                <a:solidFill>
                  <a:srgbClr val="002060"/>
                </a:solidFill>
              </a:rPr>
              <a:t> induite par la RIS ?</a:t>
            </a:r>
            <a:endParaRPr lang="fr-FR" altLang="zh-CN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38113" y="168277"/>
            <a:ext cx="8928100" cy="760395"/>
          </a:xfrm>
          <a:prstGeom prst="rect">
            <a:avLst/>
          </a:prstGeom>
        </p:spPr>
        <p:txBody>
          <a:bodyPr vert="horz" lIns="35986" tIns="0" rIns="35986" bIns="0" rtlCol="0" anchor="t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5pPr>
            <a:lvl6pPr marL="457141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6pPr>
            <a:lvl7pPr marL="914284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7pPr>
            <a:lvl8pPr marL="1371425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8pPr>
            <a:lvl9pPr marL="1828566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smtClean="0"/>
              <a:t>Objectifs du stage</a:t>
            </a:r>
            <a:endParaRPr lang="fr-FR" cap="none" dirty="0"/>
          </a:p>
        </p:txBody>
      </p:sp>
      <p:sp>
        <p:nvSpPr>
          <p:cNvPr id="4" name="矩形 3"/>
          <p:cNvSpPr/>
          <p:nvPr/>
        </p:nvSpPr>
        <p:spPr>
          <a:xfrm>
            <a:off x="297587" y="1736812"/>
            <a:ext cx="4680953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spcAft>
                <a:spcPts val="600"/>
              </a:spcAft>
              <a:buFont typeface="+mj-lt"/>
              <a:buAutoNum type="arabicPeriod"/>
            </a:pPr>
            <a:r>
              <a:rPr lang="fr-FR" altLang="zh-CN" sz="2000" b="1" dirty="0" smtClean="0">
                <a:solidFill>
                  <a:srgbClr val="002060"/>
                </a:solidFill>
              </a:rPr>
              <a:t>Programmer</a:t>
            </a:r>
            <a:r>
              <a:rPr lang="fr-FR" altLang="zh-CN" sz="2000" dirty="0" smtClean="0">
                <a:solidFill>
                  <a:srgbClr val="002060"/>
                </a:solidFill>
              </a:rPr>
              <a:t> en Python un modèle physique de </a:t>
            </a:r>
            <a:r>
              <a:rPr lang="fr-FR" altLang="zh-CN" sz="2000" b="1" dirty="0" smtClean="0">
                <a:solidFill>
                  <a:srgbClr val="002060"/>
                </a:solidFill>
              </a:rPr>
              <a:t>RIS</a:t>
            </a:r>
          </a:p>
          <a:p>
            <a:pPr marL="342900" indent="-342900" algn="l">
              <a:spcAft>
                <a:spcPts val="600"/>
              </a:spcAft>
              <a:buFont typeface="+mj-lt"/>
              <a:buAutoNum type="arabicPeriod"/>
            </a:pPr>
            <a:r>
              <a:rPr lang="fr-FR" altLang="zh-CN" sz="2000" b="1" dirty="0" smtClean="0">
                <a:solidFill>
                  <a:srgbClr val="002060"/>
                </a:solidFill>
              </a:rPr>
              <a:t>Programmer</a:t>
            </a:r>
            <a:r>
              <a:rPr lang="fr-FR" altLang="zh-CN" sz="2000" dirty="0" smtClean="0">
                <a:solidFill>
                  <a:srgbClr val="002060"/>
                </a:solidFill>
              </a:rPr>
              <a:t> en Python un modèle physique d’</a:t>
            </a:r>
            <a:r>
              <a:rPr lang="fr-FR" altLang="zh-CN" sz="2000" b="1" dirty="0" smtClean="0">
                <a:solidFill>
                  <a:srgbClr val="002060"/>
                </a:solidFill>
              </a:rPr>
              <a:t>oxydation</a:t>
            </a:r>
          </a:p>
          <a:p>
            <a:pPr marL="342900" indent="-342900" algn="l">
              <a:spcAft>
                <a:spcPts val="600"/>
              </a:spcAft>
              <a:buFont typeface="+mj-lt"/>
              <a:buAutoNum type="arabicPeriod"/>
            </a:pPr>
            <a:r>
              <a:rPr lang="fr-FR" altLang="zh-CN" sz="2000" dirty="0" smtClean="0">
                <a:solidFill>
                  <a:srgbClr val="002060"/>
                </a:solidFill>
              </a:rPr>
              <a:t>Programmer en </a:t>
            </a:r>
            <a:r>
              <a:rPr lang="fr-FR" altLang="zh-CN" sz="2000" dirty="0">
                <a:solidFill>
                  <a:srgbClr val="002060"/>
                </a:solidFill>
              </a:rPr>
              <a:t>Python </a:t>
            </a:r>
            <a:r>
              <a:rPr lang="fr-FR" altLang="zh-CN" sz="2000" dirty="0" smtClean="0">
                <a:solidFill>
                  <a:srgbClr val="002060"/>
                </a:solidFill>
              </a:rPr>
              <a:t>leur </a:t>
            </a:r>
            <a:r>
              <a:rPr lang="fr-FR" altLang="zh-CN" sz="2000" b="1" dirty="0" smtClean="0">
                <a:solidFill>
                  <a:srgbClr val="002060"/>
                </a:solidFill>
              </a:rPr>
              <a:t>couplage</a:t>
            </a:r>
            <a:endParaRPr lang="fr-FR" altLang="zh-CN" sz="2000" b="1" dirty="0">
              <a:solidFill>
                <a:srgbClr val="00206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09890" y="4805081"/>
            <a:ext cx="4824536" cy="6155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l"/>
            <a:r>
              <a:rPr lang="fr-FR" sz="2000" b="1" dirty="0" smtClean="0">
                <a:solidFill>
                  <a:srgbClr val="002060"/>
                </a:solidFill>
              </a:rPr>
              <a:t>Finalité</a:t>
            </a:r>
            <a:r>
              <a:rPr lang="fr-FR" sz="2000" dirty="0" smtClean="0">
                <a:solidFill>
                  <a:srgbClr val="002060"/>
                </a:solidFill>
              </a:rPr>
              <a:t> du stage : permettre de </a:t>
            </a:r>
            <a:r>
              <a:rPr lang="fr-FR" sz="2000" b="1" dirty="0" smtClean="0">
                <a:solidFill>
                  <a:srgbClr val="002060"/>
                </a:solidFill>
              </a:rPr>
              <a:t>mieux prévoir l’IASCC</a:t>
            </a:r>
            <a:endParaRPr lang="fr-FR" sz="2000" dirty="0" smtClean="0">
              <a:solidFill>
                <a:srgbClr val="002060"/>
              </a:solidFill>
            </a:endParaRPr>
          </a:p>
        </p:txBody>
      </p:sp>
      <p:pic>
        <p:nvPicPr>
          <p:cNvPr id="8" name="crack_baffle_former_bol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48064" y="1196752"/>
            <a:ext cx="3849053" cy="44600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18625" y="5632458"/>
            <a:ext cx="38784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dirty="0" smtClean="0">
                <a:solidFill>
                  <a:srgbClr val="002060"/>
                </a:solidFill>
              </a:rPr>
              <a:t>Simulation </a:t>
            </a:r>
            <a:r>
              <a:rPr lang="fr-FR" dirty="0" err="1" smtClean="0">
                <a:solidFill>
                  <a:srgbClr val="002060"/>
                </a:solidFill>
              </a:rPr>
              <a:t>Code_Coriolis</a:t>
            </a:r>
            <a:r>
              <a:rPr lang="fr-FR" dirty="0" smtClean="0">
                <a:solidFill>
                  <a:srgbClr val="002060"/>
                </a:solidFill>
              </a:rPr>
              <a:t> de la CSC d’une vis irradiée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4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38113" y="168277"/>
            <a:ext cx="8928100" cy="760395"/>
          </a:xfrm>
          <a:prstGeom prst="rect">
            <a:avLst/>
          </a:prstGeom>
        </p:spPr>
        <p:txBody>
          <a:bodyPr vert="horz" lIns="35986" tIns="0" rIns="35986" bIns="0" rtlCol="0" anchor="t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5pPr>
            <a:lvl6pPr marL="457141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6pPr>
            <a:lvl7pPr marL="914284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7pPr>
            <a:lvl8pPr marL="1371425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8pPr>
            <a:lvl9pPr marL="1828566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smtClean="0"/>
              <a:t>Démarche</a:t>
            </a:r>
            <a:endParaRPr lang="fr-FR" cap="none" dirty="0"/>
          </a:p>
        </p:txBody>
      </p:sp>
      <p:sp>
        <p:nvSpPr>
          <p:cNvPr id="5" name="文本框 4"/>
          <p:cNvSpPr txBox="1"/>
          <p:nvPr/>
        </p:nvSpPr>
        <p:spPr>
          <a:xfrm>
            <a:off x="139469" y="2058225"/>
            <a:ext cx="2600639" cy="246221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l"/>
            <a:r>
              <a:rPr kumimoji="1" lang="fr-FR" altLang="zh-CN" dirty="0" smtClean="0"/>
              <a:t>1. Synthèse bibliographique</a:t>
            </a:r>
            <a:endParaRPr kumimoji="1" lang="fr-FR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138113" y="2791280"/>
            <a:ext cx="4597981" cy="246221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l"/>
            <a:r>
              <a:rPr kumimoji="1" lang="fr-FR" altLang="zh-CN" dirty="0" smtClean="0"/>
              <a:t>2. Prévision de la ségrégation aux joints de grains</a:t>
            </a:r>
            <a:endParaRPr kumimoji="1" lang="fr-FR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138113" y="3521619"/>
            <a:ext cx="3820525" cy="246221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l"/>
            <a:r>
              <a:rPr kumimoji="1" lang="fr-FR" altLang="zh-CN" dirty="0" smtClean="0"/>
              <a:t>3. Prévision </a:t>
            </a:r>
            <a:r>
              <a:rPr kumimoji="1" lang="fr-FR" altLang="zh-CN" dirty="0"/>
              <a:t>de l’oxydation </a:t>
            </a:r>
            <a:r>
              <a:rPr kumimoji="1" lang="fr-FR" altLang="zh-CN" dirty="0" smtClean="0"/>
              <a:t>intergranulaire</a:t>
            </a:r>
            <a:endParaRPr kumimoji="1" lang="fr-FR" altLang="zh-CN" dirty="0"/>
          </a:p>
        </p:txBody>
      </p:sp>
      <p:sp>
        <p:nvSpPr>
          <p:cNvPr id="8" name="矩形 7"/>
          <p:cNvSpPr/>
          <p:nvPr/>
        </p:nvSpPr>
        <p:spPr>
          <a:xfrm>
            <a:off x="138113" y="4257092"/>
            <a:ext cx="28424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dirty="0" smtClean="0"/>
              <a:t>4. </a:t>
            </a:r>
            <a:r>
              <a:rPr lang="en-US" altLang="zh-CN" dirty="0" err="1" smtClean="0"/>
              <a:t>Couplage</a:t>
            </a:r>
            <a:r>
              <a:rPr lang="en-US" altLang="zh-CN" dirty="0" smtClean="0"/>
              <a:t> RIS / </a:t>
            </a:r>
            <a:r>
              <a:rPr lang="en-US" altLang="zh-CN" dirty="0" err="1"/>
              <a:t>O</a:t>
            </a:r>
            <a:r>
              <a:rPr lang="en-US" altLang="zh-CN" dirty="0" err="1" smtClean="0"/>
              <a:t>xydation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253" y="928672"/>
            <a:ext cx="457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1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38113" y="168277"/>
            <a:ext cx="8928100" cy="760395"/>
          </a:xfrm>
          <a:prstGeom prst="rect">
            <a:avLst/>
          </a:prstGeom>
        </p:spPr>
        <p:txBody>
          <a:bodyPr vert="horz" lIns="35986" tIns="0" rIns="35986" bIns="0" rtlCol="0" anchor="t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5pPr>
            <a:lvl6pPr marL="457141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6pPr>
            <a:lvl7pPr marL="914284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7pPr>
            <a:lvl8pPr marL="1371425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8pPr>
            <a:lvl9pPr marL="1828566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smtClean="0"/>
              <a:t>RIS</a:t>
            </a:r>
            <a:endParaRPr lang="fr-FR" cap="none" dirty="0"/>
          </a:p>
        </p:txBody>
      </p:sp>
      <p:sp>
        <p:nvSpPr>
          <p:cNvPr id="7" name="Rectangle 6"/>
          <p:cNvSpPr/>
          <p:nvPr/>
        </p:nvSpPr>
        <p:spPr>
          <a:xfrm>
            <a:off x="138113" y="925368"/>
            <a:ext cx="32608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Ségrégation induite par irradiation</a:t>
            </a:r>
          </a:p>
        </p:txBody>
      </p:sp>
    </p:spTree>
    <p:extLst>
      <p:ext uri="{BB962C8B-B14F-4D97-AF65-F5344CB8AC3E}">
        <p14:creationId xmlns:p14="http://schemas.microsoft.com/office/powerpoint/2010/main" val="94866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38113" y="168277"/>
            <a:ext cx="8928100" cy="760395"/>
          </a:xfrm>
          <a:prstGeom prst="rect">
            <a:avLst/>
          </a:prstGeom>
        </p:spPr>
        <p:txBody>
          <a:bodyPr vert="horz" lIns="35986" tIns="0" rIns="35986" bIns="0" rtlCol="0" anchor="t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5pPr>
            <a:lvl6pPr marL="457141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6pPr>
            <a:lvl7pPr marL="914284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7pPr>
            <a:lvl8pPr marL="1371425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8pPr>
            <a:lvl9pPr marL="1828566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altLang="zh-CN" dirty="0" smtClean="0"/>
              <a:t>Comment implémenter RIS</a:t>
            </a:r>
            <a:endParaRPr lang="fr-FR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138113" y="1340768"/>
            <a:ext cx="4142728" cy="246221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l"/>
            <a:r>
              <a:rPr kumimoji="1" lang="fr-FR" altLang="zh-CN" dirty="0" smtClean="0">
                <a:solidFill>
                  <a:srgbClr val="FF0000"/>
                </a:solidFill>
              </a:rPr>
              <a:t>1. Système des équations dérivées partielles</a:t>
            </a:r>
            <a:endParaRPr kumimoji="1" lang="fr-FR" altLang="zh-CN" dirty="0">
              <a:solidFill>
                <a:srgbClr val="FF0000"/>
              </a:solidFill>
            </a:endParaRPr>
          </a:p>
        </p:txBody>
      </p:sp>
      <p:sp>
        <p:nvSpPr>
          <p:cNvPr id="11" name="文本框 4"/>
          <p:cNvSpPr txBox="1"/>
          <p:nvPr/>
        </p:nvSpPr>
        <p:spPr>
          <a:xfrm>
            <a:off x="287524" y="1875974"/>
            <a:ext cx="2087678" cy="246221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l"/>
            <a:r>
              <a:rPr kumimoji="1" lang="fr-FR" altLang="zh-CN" dirty="0" smtClean="0">
                <a:solidFill>
                  <a:srgbClr val="FF0000"/>
                </a:solidFill>
              </a:rPr>
              <a:t>Raison de convolution</a:t>
            </a:r>
            <a:endParaRPr kumimoji="1" lang="fr-FR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57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38113" y="168277"/>
            <a:ext cx="8928100" cy="760395"/>
          </a:xfrm>
          <a:prstGeom prst="rect">
            <a:avLst/>
          </a:prstGeom>
        </p:spPr>
        <p:txBody>
          <a:bodyPr vert="horz" lIns="35986" tIns="0" rIns="35986" bIns="0" rtlCol="0" anchor="t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5pPr>
            <a:lvl6pPr marL="457141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6pPr>
            <a:lvl7pPr marL="914284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7pPr>
            <a:lvl8pPr marL="1371425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8pPr>
            <a:lvl9pPr marL="1828566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smtClean="0"/>
              <a:t>Résultats -- </a:t>
            </a:r>
            <a:r>
              <a:rPr kumimoji="1" lang="en-US" altLang="zh-CN" dirty="0"/>
              <a:t>RIS</a:t>
            </a:r>
            <a:endParaRPr lang="fr-FR" cap="none" dirty="0"/>
          </a:p>
        </p:txBody>
      </p:sp>
      <p:sp>
        <p:nvSpPr>
          <p:cNvPr id="8" name="文本框 7"/>
          <p:cNvSpPr txBox="1"/>
          <p:nvPr/>
        </p:nvSpPr>
        <p:spPr>
          <a:xfrm>
            <a:off x="307824" y="682620"/>
            <a:ext cx="438188" cy="246221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kumimoji="1" lang="en-US" altLang="zh-CN" sz="1600" dirty="0" smtClean="0"/>
              <a:t>MIK</a:t>
            </a:r>
            <a:endParaRPr kumimoji="1" lang="zh-CN" altLang="en-US" sz="1600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3" y="2384884"/>
            <a:ext cx="8532440" cy="24273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07824" y="1533583"/>
            <a:ext cx="2741704" cy="246221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kumimoji="1" lang="en-US" altLang="zh-CN" dirty="0" smtClean="0"/>
              <a:t>Fe = 0.7, Cr = 0.21, Ni = 0.09</a:t>
            </a:r>
            <a:endParaRPr kumimoji="1" lang="zh-CN" altLang="en-US" sz="1600" dirty="0" smtClean="0"/>
          </a:p>
        </p:txBody>
      </p:sp>
      <p:sp>
        <p:nvSpPr>
          <p:cNvPr id="13" name="文本框 12"/>
          <p:cNvSpPr txBox="1"/>
          <p:nvPr/>
        </p:nvSpPr>
        <p:spPr>
          <a:xfrm>
            <a:off x="307824" y="1196794"/>
            <a:ext cx="1548300" cy="246221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kumimoji="1" lang="fr-FR" altLang="zh-CN" dirty="0" smtClean="0"/>
              <a:t>Valeurs initiales</a:t>
            </a:r>
            <a:endParaRPr kumimoji="1" lang="fr-FR" altLang="zh-CN" sz="1600" dirty="0" smtClean="0"/>
          </a:p>
        </p:txBody>
      </p:sp>
      <p:sp>
        <p:nvSpPr>
          <p:cNvPr id="7" name="文本框 10"/>
          <p:cNvSpPr txBox="1"/>
          <p:nvPr/>
        </p:nvSpPr>
        <p:spPr>
          <a:xfrm>
            <a:off x="1156776" y="5294248"/>
            <a:ext cx="1723284" cy="246221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kumimoji="1" lang="en-US" altLang="zh-CN" dirty="0" smtClean="0"/>
              <a:t>Pas de difference</a:t>
            </a:r>
            <a:endParaRPr kumimoji="1" lang="zh-CN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08884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38113" y="168277"/>
            <a:ext cx="8928100" cy="760395"/>
          </a:xfrm>
          <a:prstGeom prst="rect">
            <a:avLst/>
          </a:prstGeom>
        </p:spPr>
        <p:txBody>
          <a:bodyPr vert="horz" lIns="35986" tIns="0" rIns="35986" bIns="0" rtlCol="0" anchor="t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5pPr>
            <a:lvl6pPr marL="457141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6pPr>
            <a:lvl7pPr marL="914284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7pPr>
            <a:lvl8pPr marL="1371425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8pPr>
            <a:lvl9pPr marL="1828566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smtClean="0"/>
              <a:t>Résultats -- </a:t>
            </a:r>
            <a:r>
              <a:rPr kumimoji="1" lang="en-US" altLang="zh-CN" dirty="0"/>
              <a:t>RIS</a:t>
            </a:r>
            <a:endParaRPr lang="fr-FR" cap="none" dirty="0"/>
          </a:p>
        </p:txBody>
      </p:sp>
      <p:sp>
        <p:nvSpPr>
          <p:cNvPr id="2" name="文本框 1"/>
          <p:cNvSpPr txBox="1"/>
          <p:nvPr/>
        </p:nvSpPr>
        <p:spPr>
          <a:xfrm>
            <a:off x="138113" y="1609005"/>
            <a:ext cx="3202855" cy="246221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kumimoji="1" lang="en-US" altLang="zh-CN" sz="1600" dirty="0" smtClean="0"/>
              <a:t>Donner un profil</a:t>
            </a:r>
            <a:r>
              <a:rPr kumimoji="1" lang="en-US" altLang="zh-CN" dirty="0" smtClean="0"/>
              <a:t>e de Cr TNES-304</a:t>
            </a:r>
            <a:endParaRPr kumimoji="1" lang="zh-CN" altLang="en-US" sz="16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63" y="0"/>
            <a:ext cx="3923928" cy="29429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3" y="2439876"/>
            <a:ext cx="9144000" cy="2599151"/>
          </a:xfrm>
          <a:prstGeom prst="rect">
            <a:avLst/>
          </a:prstGeom>
        </p:spPr>
      </p:pic>
      <p:sp>
        <p:nvSpPr>
          <p:cNvPr id="7" name="文本框 1"/>
          <p:cNvSpPr txBox="1"/>
          <p:nvPr/>
        </p:nvSpPr>
        <p:spPr>
          <a:xfrm>
            <a:off x="330477" y="1053944"/>
            <a:ext cx="2818135" cy="246221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kumimoji="1" lang="fr-FR" altLang="zh-CN" sz="1600" dirty="0" smtClean="0">
                <a:solidFill>
                  <a:srgbClr val="FF0000"/>
                </a:solidFill>
              </a:rPr>
              <a:t>Motivation: effet d’état initiales</a:t>
            </a:r>
            <a:endParaRPr kumimoji="1" lang="zh-CN" alt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431540" y="5913276"/>
            <a:ext cx="4766296" cy="246221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kumimoji="1" lang="fr-FR" altLang="zh-CN" dirty="0" smtClean="0">
                <a:solidFill>
                  <a:srgbClr val="FF0000"/>
                </a:solidFill>
              </a:rPr>
              <a:t>Conclusion:</a:t>
            </a:r>
            <a:r>
              <a:rPr kumimoji="1" lang="fr-FR" altLang="zh-CN" dirty="0">
                <a:solidFill>
                  <a:srgbClr val="FF0000"/>
                </a:solidFill>
              </a:rPr>
              <a:t> </a:t>
            </a:r>
            <a:r>
              <a:rPr kumimoji="1" lang="fr-FR" altLang="zh-CN" sz="1600" dirty="0" smtClean="0">
                <a:solidFill>
                  <a:srgbClr val="FF0000"/>
                </a:solidFill>
              </a:rPr>
              <a:t>’état initial pas d’influence évidemment</a:t>
            </a:r>
            <a:endParaRPr kumimoji="1" lang="zh-CN" alt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9" name="文本框 1"/>
          <p:cNvSpPr txBox="1"/>
          <p:nvPr/>
        </p:nvSpPr>
        <p:spPr>
          <a:xfrm>
            <a:off x="2080904" y="5229930"/>
            <a:ext cx="1611587" cy="246221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kumimoji="1" lang="fr-FR" altLang="zh-CN" dirty="0" smtClean="0">
                <a:solidFill>
                  <a:srgbClr val="FF0000"/>
                </a:solidFill>
              </a:rPr>
              <a:t>Seuil de Cr: 12%</a:t>
            </a:r>
            <a:endParaRPr kumimoji="1" lang="zh-CN" alt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0" name="文本框 1"/>
          <p:cNvSpPr txBox="1"/>
          <p:nvPr/>
        </p:nvSpPr>
        <p:spPr>
          <a:xfrm>
            <a:off x="1654009" y="1950678"/>
            <a:ext cx="1518612" cy="246221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kumimoji="1" lang="fr-FR" altLang="zh-CN" sz="1600" dirty="0" smtClean="0">
                <a:solidFill>
                  <a:srgbClr val="FF0000"/>
                </a:solidFill>
              </a:rPr>
              <a:t>Acier </a:t>
            </a:r>
            <a:r>
              <a:rPr kumimoji="1" lang="fr-FR" altLang="zh-CN" sz="1600" dirty="0" err="1" smtClean="0">
                <a:solidFill>
                  <a:srgbClr val="FF0000"/>
                </a:solidFill>
              </a:rPr>
              <a:t>inxydable</a:t>
            </a:r>
            <a:endParaRPr kumimoji="1" lang="zh-CN" altLang="en-US" sz="1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0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38113" y="168277"/>
            <a:ext cx="8928100" cy="760395"/>
          </a:xfrm>
          <a:prstGeom prst="rect">
            <a:avLst/>
          </a:prstGeom>
        </p:spPr>
        <p:txBody>
          <a:bodyPr vert="horz" lIns="35986" tIns="0" rIns="35986" bIns="0" rtlCol="0" anchor="t" anchorCtr="0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5pPr>
            <a:lvl6pPr marL="457141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6pPr>
            <a:lvl7pPr marL="914284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7pPr>
            <a:lvl8pPr marL="1371425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8pPr>
            <a:lvl9pPr marL="1828566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smtClean="0"/>
              <a:t>Résultats -- </a:t>
            </a:r>
            <a:r>
              <a:rPr kumimoji="1" lang="en-US" altLang="zh-CN" dirty="0"/>
              <a:t>RIS</a:t>
            </a:r>
            <a:endParaRPr lang="fr-FR" cap="none" dirty="0"/>
          </a:p>
        </p:txBody>
      </p:sp>
      <p:sp>
        <p:nvSpPr>
          <p:cNvPr id="6" name="文本框 5"/>
          <p:cNvSpPr txBox="1"/>
          <p:nvPr/>
        </p:nvSpPr>
        <p:spPr>
          <a:xfrm>
            <a:off x="258486" y="667383"/>
            <a:ext cx="2041191" cy="246221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fr-FR" altLang="zh-CN"/>
              <a:t>Analyse de sensibilité</a:t>
            </a:r>
            <a:endParaRPr kumimoji="1" lang="zh-CN" altLang="en-US" sz="1600" dirty="0" smtClean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" y="1124744"/>
            <a:ext cx="9144000" cy="33337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980" y="4654566"/>
            <a:ext cx="2785480" cy="2014794"/>
          </a:xfrm>
          <a:prstGeom prst="rect">
            <a:avLst/>
          </a:prstGeom>
        </p:spPr>
      </p:pic>
      <p:cxnSp>
        <p:nvCxnSpPr>
          <p:cNvPr id="28" name="直线连接符 27"/>
          <p:cNvCxnSpPr/>
          <p:nvPr/>
        </p:nvCxnSpPr>
        <p:spPr>
          <a:xfrm>
            <a:off x="3887924" y="5778697"/>
            <a:ext cx="435648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424428" y="5655286"/>
            <a:ext cx="914280" cy="246221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kumimoji="1" lang="en-US" altLang="zh-CN" sz="1600" smtClean="0"/>
              <a:t>Base line</a:t>
            </a:r>
            <a:endParaRPr kumimoji="1" lang="zh-CN" altLang="en-US" sz="1600" dirty="0" smtClean="0"/>
          </a:p>
        </p:txBody>
      </p:sp>
      <p:cxnSp>
        <p:nvCxnSpPr>
          <p:cNvPr id="30" name="直线连接符 29"/>
          <p:cNvCxnSpPr/>
          <p:nvPr/>
        </p:nvCxnSpPr>
        <p:spPr>
          <a:xfrm>
            <a:off x="3851920" y="4806589"/>
            <a:ext cx="4356484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>
            <a:off x="7177460" y="4806589"/>
            <a:ext cx="0" cy="971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193902" y="5169382"/>
            <a:ext cx="664212" cy="246221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kumimoji="1" lang="en-US" altLang="zh-CN" sz="1600" smtClean="0"/>
              <a:t>Height</a:t>
            </a:r>
            <a:endParaRPr kumimoji="1" lang="zh-CN" altLang="en-US" sz="1600" dirty="0" smtClean="0"/>
          </a:p>
        </p:txBody>
      </p:sp>
      <p:sp>
        <p:nvSpPr>
          <p:cNvPr id="11" name="文本框 4"/>
          <p:cNvSpPr txBox="1"/>
          <p:nvPr/>
        </p:nvSpPr>
        <p:spPr>
          <a:xfrm>
            <a:off x="153889" y="4553828"/>
            <a:ext cx="3265885" cy="1477328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l"/>
            <a:r>
              <a:rPr kumimoji="1" lang="fr-FR" altLang="zh-CN" dirty="0" smtClean="0">
                <a:solidFill>
                  <a:srgbClr val="FF0000"/>
                </a:solidFill>
              </a:rPr>
              <a:t>Un exemple de paramètres</a:t>
            </a:r>
          </a:p>
          <a:p>
            <a:pPr algn="l"/>
            <a:r>
              <a:rPr kumimoji="1" lang="fr-FR" altLang="zh-CN" dirty="0" smtClean="0">
                <a:solidFill>
                  <a:srgbClr val="FF0000"/>
                </a:solidFill>
              </a:rPr>
              <a:t>Comment choisir</a:t>
            </a:r>
            <a:endParaRPr kumimoji="1" lang="fr-FR" altLang="zh-CN" dirty="0">
              <a:solidFill>
                <a:srgbClr val="FF0000"/>
              </a:solidFill>
            </a:endParaRPr>
          </a:p>
          <a:p>
            <a:pPr algn="l"/>
            <a:r>
              <a:rPr kumimoji="1" lang="fr-FR" altLang="zh-CN" dirty="0" smtClean="0">
                <a:solidFill>
                  <a:srgbClr val="FF0000"/>
                </a:solidFill>
              </a:rPr>
              <a:t>Comment déterminer son intervalle</a:t>
            </a:r>
          </a:p>
          <a:p>
            <a:pPr algn="l"/>
            <a:endParaRPr kumimoji="1" lang="fr-FR" altLang="zh-CN" dirty="0">
              <a:solidFill>
                <a:srgbClr val="FF0000"/>
              </a:solidFill>
            </a:endParaRPr>
          </a:p>
          <a:p>
            <a:pPr algn="l"/>
            <a:r>
              <a:rPr kumimoji="1" lang="fr-FR" altLang="zh-CN" dirty="0" smtClean="0">
                <a:solidFill>
                  <a:srgbClr val="FF0000"/>
                </a:solidFill>
              </a:rPr>
              <a:t>Modèle de Chaos</a:t>
            </a:r>
          </a:p>
          <a:p>
            <a:pPr algn="l"/>
            <a:r>
              <a:rPr kumimoji="1" lang="fr-FR" altLang="zh-CN" dirty="0" smtClean="0">
                <a:solidFill>
                  <a:srgbClr val="FF0000"/>
                </a:solidFill>
              </a:rPr>
              <a:t>Stratégie de tirage</a:t>
            </a:r>
            <a:endParaRPr kumimoji="1" lang="fr-FR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21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F_PPT2003_Orange_fonc___avec_photo_v1">
  <a:themeElements>
    <a:clrScheme name="EDF Orange foncé avec photo 1">
      <a:dk1>
        <a:srgbClr val="7F7F7F"/>
      </a:dk1>
      <a:lt1>
        <a:srgbClr val="FFFFFF"/>
      </a:lt1>
      <a:dk2>
        <a:srgbClr val="509E2F"/>
      </a:dk2>
      <a:lt2>
        <a:srgbClr val="C4D600"/>
      </a:lt2>
      <a:accent1>
        <a:srgbClr val="FE5815"/>
      </a:accent1>
      <a:accent2>
        <a:srgbClr val="FFA02F"/>
      </a:accent2>
      <a:accent3>
        <a:srgbClr val="FFFFFF"/>
      </a:accent3>
      <a:accent4>
        <a:srgbClr val="6C6C6C"/>
      </a:accent4>
      <a:accent5>
        <a:srgbClr val="FEB4AA"/>
      </a:accent5>
      <a:accent6>
        <a:srgbClr val="E7912A"/>
      </a:accent6>
      <a:hlink>
        <a:srgbClr val="005BBB"/>
      </a:hlink>
      <a:folHlink>
        <a:srgbClr val="001A7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36000" tIns="36000" rIns="36000" bIns="36000" rtlCol="0" anchor="ctr"/>
      <a:lstStyle>
        <a:defPPr algn="ctr">
          <a:defRPr sz="16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36000" tIns="0" rIns="36000" bIns="0" rtlCol="0">
        <a:spAutoFit/>
      </a:bodyPr>
      <a:lstStyle>
        <a:defPPr>
          <a:defRPr sz="1600" smtClean="0"/>
        </a:defPPr>
      </a:lstStyle>
    </a:txDef>
  </a:objectDefaults>
  <a:extraClrSchemeLst>
    <a:extraClrScheme>
      <a:clrScheme name="EDF Orange foncé avec photo 1">
        <a:dk1>
          <a:srgbClr val="7F7F7F"/>
        </a:dk1>
        <a:lt1>
          <a:srgbClr val="FFFFFF"/>
        </a:lt1>
        <a:dk2>
          <a:srgbClr val="509E2F"/>
        </a:dk2>
        <a:lt2>
          <a:srgbClr val="C4D600"/>
        </a:lt2>
        <a:accent1>
          <a:srgbClr val="FE5815"/>
        </a:accent1>
        <a:accent2>
          <a:srgbClr val="FFA02F"/>
        </a:accent2>
        <a:accent3>
          <a:srgbClr val="FFFFFF"/>
        </a:accent3>
        <a:accent4>
          <a:srgbClr val="6C6C6C"/>
        </a:accent4>
        <a:accent5>
          <a:srgbClr val="FEB4AA"/>
        </a:accent5>
        <a:accent6>
          <a:srgbClr val="E7912A"/>
        </a:accent6>
        <a:hlink>
          <a:srgbClr val="005BBB"/>
        </a:hlink>
        <a:folHlink>
          <a:srgbClr val="001A7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11742</TotalTime>
  <Words>459</Words>
  <Application>Microsoft Office PowerPoint</Application>
  <PresentationFormat>Affichage à l'écran (4:3)</PresentationFormat>
  <Paragraphs>84</Paragraphs>
  <Slides>15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Mangal</vt:lpstr>
      <vt:lpstr>黑体</vt:lpstr>
      <vt:lpstr>宋体</vt:lpstr>
      <vt:lpstr>Arial</vt:lpstr>
      <vt:lpstr>Calibri</vt:lpstr>
      <vt:lpstr>Wingdings</vt:lpstr>
      <vt:lpstr>EDF_PPT2003_Orange_fonc___avec_photo_v1</vt:lpstr>
      <vt:lpstr>Modélisation de la ségrégation et cinétique d'oxydation sous irradiation des aciers inoxydables austénitiques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EDF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Couvant</dc:creator>
  <cp:lastModifiedBy>PAN Chao</cp:lastModifiedBy>
  <cp:revision>1030</cp:revision>
  <dcterms:created xsi:type="dcterms:W3CDTF">2013-06-06T10:51:08Z</dcterms:created>
  <dcterms:modified xsi:type="dcterms:W3CDTF">2020-08-17T08:24:14Z</dcterms:modified>
</cp:coreProperties>
</file>